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64" r:id="rId2"/>
    <p:sldId id="266" r:id="rId3"/>
    <p:sldId id="283" r:id="rId4"/>
    <p:sldId id="262" r:id="rId5"/>
    <p:sldId id="285" r:id="rId6"/>
    <p:sldId id="259" r:id="rId7"/>
    <p:sldId id="293" r:id="rId8"/>
    <p:sldId id="286" r:id="rId9"/>
    <p:sldId id="288" r:id="rId10"/>
    <p:sldId id="273" r:id="rId11"/>
    <p:sldId id="280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693D13-45E6-4885-B7C8-4CD5B99759C1}">
          <p14:sldIdLst>
            <p14:sldId id="264"/>
            <p14:sldId id="266"/>
            <p14:sldId id="283"/>
            <p14:sldId id="262"/>
            <p14:sldId id="285"/>
            <p14:sldId id="259"/>
            <p14:sldId id="293"/>
            <p14:sldId id="286"/>
            <p14:sldId id="288"/>
            <p14:sldId id="273"/>
            <p14:sldId id="280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berto Limon" initials="NL" lastIdx="1" clrIdx="0">
    <p:extLst>
      <p:ext uri="{19B8F6BF-5375-455C-9EA6-DF929625EA0E}">
        <p15:presenceInfo xmlns:p15="http://schemas.microsoft.com/office/powerpoint/2012/main" userId="Norberto Lim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8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0BFF1E-9EE7-4C63-9174-3A801D0CE1F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FE5DB00B-2107-4EB9-B0F8-9FF07E4F22E1}">
      <dgm:prSet/>
      <dgm:spPr/>
      <dgm:t>
        <a:bodyPr/>
        <a:lstStyle/>
        <a:p>
          <a:r>
            <a:rPr lang="en-US" dirty="0"/>
            <a:t>Security Professionals - MA helps supplement and at times automate vulnerability detection and identification of exploits</a:t>
          </a:r>
        </a:p>
      </dgm:t>
    </dgm:pt>
    <dgm:pt modelId="{51468C96-C5A6-4B5C-87F5-7C77B62DD672}" type="parTrans" cxnId="{0EA5C5B1-F365-4A7F-8FA7-44228EE72E8A}">
      <dgm:prSet/>
      <dgm:spPr/>
      <dgm:t>
        <a:bodyPr/>
        <a:lstStyle/>
        <a:p>
          <a:endParaRPr lang="en-US"/>
        </a:p>
      </dgm:t>
    </dgm:pt>
    <dgm:pt modelId="{C2807C54-AE9E-4EAE-A6D4-FC09CA7974CC}" type="sibTrans" cxnId="{0EA5C5B1-F365-4A7F-8FA7-44228EE72E8A}">
      <dgm:prSet/>
      <dgm:spPr/>
      <dgm:t>
        <a:bodyPr/>
        <a:lstStyle/>
        <a:p>
          <a:endParaRPr lang="en-US"/>
        </a:p>
      </dgm:t>
    </dgm:pt>
    <dgm:pt modelId="{78BBB0CF-DC60-4085-8D29-E8007199C989}">
      <dgm:prSet/>
      <dgm:spPr/>
      <dgm:t>
        <a:bodyPr/>
        <a:lstStyle/>
        <a:p>
          <a:r>
            <a:rPr lang="en-US"/>
            <a:t>Incident Response – Gain insight into methodologies used by attackers and understand how malicious code operates to develop solutions/patches.</a:t>
          </a:r>
        </a:p>
      </dgm:t>
    </dgm:pt>
    <dgm:pt modelId="{5E6B1BE3-6625-459B-8475-C5DA0EE5F5B2}" type="parTrans" cxnId="{6BE89619-EAFA-44CE-8286-C6C24264333D}">
      <dgm:prSet/>
      <dgm:spPr/>
      <dgm:t>
        <a:bodyPr/>
        <a:lstStyle/>
        <a:p>
          <a:endParaRPr lang="en-US"/>
        </a:p>
      </dgm:t>
    </dgm:pt>
    <dgm:pt modelId="{B8CDE9BC-6D8B-4CF1-84B2-51BA30DB5162}" type="sibTrans" cxnId="{6BE89619-EAFA-44CE-8286-C6C24264333D}">
      <dgm:prSet/>
      <dgm:spPr/>
      <dgm:t>
        <a:bodyPr/>
        <a:lstStyle/>
        <a:p>
          <a:endParaRPr lang="en-US"/>
        </a:p>
      </dgm:t>
    </dgm:pt>
    <dgm:pt modelId="{82B288AD-0167-452C-BC1B-BE2E16020C4F}">
      <dgm:prSet/>
      <dgm:spPr/>
      <dgm:t>
        <a:bodyPr/>
        <a:lstStyle/>
        <a:p>
          <a:r>
            <a:rPr lang="en-US" dirty="0"/>
            <a:t>AV supplement – Anti-Virus Detection cannot always keep up with malware development trends, Data Science and Reverse Engineering can help</a:t>
          </a:r>
        </a:p>
      </dgm:t>
    </dgm:pt>
    <dgm:pt modelId="{CF77BBE5-0785-49D2-A1AB-080EA6D0447C}" type="parTrans" cxnId="{49ABAE39-6965-4E7D-87A8-8B9A22CFA3DA}">
      <dgm:prSet/>
      <dgm:spPr/>
      <dgm:t>
        <a:bodyPr/>
        <a:lstStyle/>
        <a:p>
          <a:endParaRPr lang="en-US"/>
        </a:p>
      </dgm:t>
    </dgm:pt>
    <dgm:pt modelId="{C854B132-77F3-49F9-929F-01D9F9DDF03B}" type="sibTrans" cxnId="{49ABAE39-6965-4E7D-87A8-8B9A22CFA3DA}">
      <dgm:prSet/>
      <dgm:spPr/>
      <dgm:t>
        <a:bodyPr/>
        <a:lstStyle/>
        <a:p>
          <a:endParaRPr lang="en-US"/>
        </a:p>
      </dgm:t>
    </dgm:pt>
    <dgm:pt modelId="{63A22DF8-4FC2-4343-A764-E040143B01E6}" type="pres">
      <dgm:prSet presAssocID="{7C0BFF1E-9EE7-4C63-9174-3A801D0CE1F0}" presName="root" presStyleCnt="0">
        <dgm:presLayoutVars>
          <dgm:dir/>
          <dgm:resizeHandles val="exact"/>
        </dgm:presLayoutVars>
      </dgm:prSet>
      <dgm:spPr/>
    </dgm:pt>
    <dgm:pt modelId="{BC1F36FA-B022-44D0-9F52-6E10E1077E13}" type="pres">
      <dgm:prSet presAssocID="{FE5DB00B-2107-4EB9-B0F8-9FF07E4F22E1}" presName="compNode" presStyleCnt="0"/>
      <dgm:spPr/>
    </dgm:pt>
    <dgm:pt modelId="{BFE6CCB5-49A1-4C8E-BB9C-1DA218C93F96}" type="pres">
      <dgm:prSet presAssocID="{FE5DB00B-2107-4EB9-B0F8-9FF07E4F22E1}" presName="bgRect" presStyleLbl="bgShp" presStyleIdx="0" presStyleCnt="3"/>
      <dgm:spPr/>
    </dgm:pt>
    <dgm:pt modelId="{189B1AFF-C5E4-4F17-81B2-8D2D01F12DB3}" type="pres">
      <dgm:prSet presAssocID="{FE5DB00B-2107-4EB9-B0F8-9FF07E4F22E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A9630C06-59AE-41F6-84FD-6DE1DAC8F0DB}" type="pres">
      <dgm:prSet presAssocID="{FE5DB00B-2107-4EB9-B0F8-9FF07E4F22E1}" presName="spaceRect" presStyleCnt="0"/>
      <dgm:spPr/>
    </dgm:pt>
    <dgm:pt modelId="{22400174-C76F-43F7-B1E4-75A2DD1C7C42}" type="pres">
      <dgm:prSet presAssocID="{FE5DB00B-2107-4EB9-B0F8-9FF07E4F22E1}" presName="parTx" presStyleLbl="revTx" presStyleIdx="0" presStyleCnt="3">
        <dgm:presLayoutVars>
          <dgm:chMax val="0"/>
          <dgm:chPref val="0"/>
        </dgm:presLayoutVars>
      </dgm:prSet>
      <dgm:spPr/>
    </dgm:pt>
    <dgm:pt modelId="{F105D218-35D3-47F0-B8D5-EA61F7D7DA30}" type="pres">
      <dgm:prSet presAssocID="{C2807C54-AE9E-4EAE-A6D4-FC09CA7974CC}" presName="sibTrans" presStyleCnt="0"/>
      <dgm:spPr/>
    </dgm:pt>
    <dgm:pt modelId="{913DF324-6C01-4575-8EF1-91D51B0257BB}" type="pres">
      <dgm:prSet presAssocID="{78BBB0CF-DC60-4085-8D29-E8007199C989}" presName="compNode" presStyleCnt="0"/>
      <dgm:spPr/>
    </dgm:pt>
    <dgm:pt modelId="{7CF2D29C-6799-4B60-B935-4514033B453D}" type="pres">
      <dgm:prSet presAssocID="{78BBB0CF-DC60-4085-8D29-E8007199C989}" presName="bgRect" presStyleLbl="bgShp" presStyleIdx="1" presStyleCnt="3"/>
      <dgm:spPr/>
    </dgm:pt>
    <dgm:pt modelId="{74E039D5-935D-4A08-A4B2-7EA19488D2DE}" type="pres">
      <dgm:prSet presAssocID="{78BBB0CF-DC60-4085-8D29-E8007199C98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AF4A8BA-15A7-433C-ACCD-CC7F6DCA6B7E}" type="pres">
      <dgm:prSet presAssocID="{78BBB0CF-DC60-4085-8D29-E8007199C989}" presName="spaceRect" presStyleCnt="0"/>
      <dgm:spPr/>
    </dgm:pt>
    <dgm:pt modelId="{C5974C31-A6ED-41E2-8304-3F1C279A39EC}" type="pres">
      <dgm:prSet presAssocID="{78BBB0CF-DC60-4085-8D29-E8007199C989}" presName="parTx" presStyleLbl="revTx" presStyleIdx="1" presStyleCnt="3">
        <dgm:presLayoutVars>
          <dgm:chMax val="0"/>
          <dgm:chPref val="0"/>
        </dgm:presLayoutVars>
      </dgm:prSet>
      <dgm:spPr/>
    </dgm:pt>
    <dgm:pt modelId="{E308626F-5742-4C04-9677-0EECF39FD3D9}" type="pres">
      <dgm:prSet presAssocID="{B8CDE9BC-6D8B-4CF1-84B2-51BA30DB5162}" presName="sibTrans" presStyleCnt="0"/>
      <dgm:spPr/>
    </dgm:pt>
    <dgm:pt modelId="{2D272583-B723-485D-9CF8-877245291879}" type="pres">
      <dgm:prSet presAssocID="{82B288AD-0167-452C-BC1B-BE2E16020C4F}" presName="compNode" presStyleCnt="0"/>
      <dgm:spPr/>
    </dgm:pt>
    <dgm:pt modelId="{80D51174-6058-4619-9AB6-52DFD6B884BE}" type="pres">
      <dgm:prSet presAssocID="{82B288AD-0167-452C-BC1B-BE2E16020C4F}" presName="bgRect" presStyleLbl="bgShp" presStyleIdx="2" presStyleCnt="3"/>
      <dgm:spPr/>
    </dgm:pt>
    <dgm:pt modelId="{84C99EE5-EA9F-47EC-841D-90D32F71B0E9}" type="pres">
      <dgm:prSet presAssocID="{82B288AD-0167-452C-BC1B-BE2E16020C4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2751DBA-233E-4664-BE29-024C4FD0D7D4}" type="pres">
      <dgm:prSet presAssocID="{82B288AD-0167-452C-BC1B-BE2E16020C4F}" presName="spaceRect" presStyleCnt="0"/>
      <dgm:spPr/>
    </dgm:pt>
    <dgm:pt modelId="{3BEF8715-6E99-4374-9200-8CA9D0EB2366}" type="pres">
      <dgm:prSet presAssocID="{82B288AD-0167-452C-BC1B-BE2E16020C4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6F7C205-29AE-4387-ABF3-DE88975CAF19}" type="presOf" srcId="{82B288AD-0167-452C-BC1B-BE2E16020C4F}" destId="{3BEF8715-6E99-4374-9200-8CA9D0EB2366}" srcOrd="0" destOrd="0" presId="urn:microsoft.com/office/officeart/2018/2/layout/IconVerticalSolidList"/>
    <dgm:cxn modelId="{6BE89619-EAFA-44CE-8286-C6C24264333D}" srcId="{7C0BFF1E-9EE7-4C63-9174-3A801D0CE1F0}" destId="{78BBB0CF-DC60-4085-8D29-E8007199C989}" srcOrd="1" destOrd="0" parTransId="{5E6B1BE3-6625-459B-8475-C5DA0EE5F5B2}" sibTransId="{B8CDE9BC-6D8B-4CF1-84B2-51BA30DB5162}"/>
    <dgm:cxn modelId="{C2E9EC2B-F3A8-453D-B94B-1618181EB201}" type="presOf" srcId="{78BBB0CF-DC60-4085-8D29-E8007199C989}" destId="{C5974C31-A6ED-41E2-8304-3F1C279A39EC}" srcOrd="0" destOrd="0" presId="urn:microsoft.com/office/officeart/2018/2/layout/IconVerticalSolidList"/>
    <dgm:cxn modelId="{49ABAE39-6965-4E7D-87A8-8B9A22CFA3DA}" srcId="{7C0BFF1E-9EE7-4C63-9174-3A801D0CE1F0}" destId="{82B288AD-0167-452C-BC1B-BE2E16020C4F}" srcOrd="2" destOrd="0" parTransId="{CF77BBE5-0785-49D2-A1AB-080EA6D0447C}" sibTransId="{C854B132-77F3-49F9-929F-01D9F9DDF03B}"/>
    <dgm:cxn modelId="{0EA5C5B1-F365-4A7F-8FA7-44228EE72E8A}" srcId="{7C0BFF1E-9EE7-4C63-9174-3A801D0CE1F0}" destId="{FE5DB00B-2107-4EB9-B0F8-9FF07E4F22E1}" srcOrd="0" destOrd="0" parTransId="{51468C96-C5A6-4B5C-87F5-7C77B62DD672}" sibTransId="{C2807C54-AE9E-4EAE-A6D4-FC09CA7974CC}"/>
    <dgm:cxn modelId="{909316D2-6FD6-417D-A4CF-B27EF58C5CFA}" type="presOf" srcId="{7C0BFF1E-9EE7-4C63-9174-3A801D0CE1F0}" destId="{63A22DF8-4FC2-4343-A764-E040143B01E6}" srcOrd="0" destOrd="0" presId="urn:microsoft.com/office/officeart/2018/2/layout/IconVerticalSolidList"/>
    <dgm:cxn modelId="{78DE51F0-B804-4E42-91A1-694BA2A35312}" type="presOf" srcId="{FE5DB00B-2107-4EB9-B0F8-9FF07E4F22E1}" destId="{22400174-C76F-43F7-B1E4-75A2DD1C7C42}" srcOrd="0" destOrd="0" presId="urn:microsoft.com/office/officeart/2018/2/layout/IconVerticalSolidList"/>
    <dgm:cxn modelId="{798D8B2D-C795-4367-BB52-13073A00694D}" type="presParOf" srcId="{63A22DF8-4FC2-4343-A764-E040143B01E6}" destId="{BC1F36FA-B022-44D0-9F52-6E10E1077E13}" srcOrd="0" destOrd="0" presId="urn:microsoft.com/office/officeart/2018/2/layout/IconVerticalSolidList"/>
    <dgm:cxn modelId="{F1A0BF4C-76CF-489F-9897-46DFA0469CBD}" type="presParOf" srcId="{BC1F36FA-B022-44D0-9F52-6E10E1077E13}" destId="{BFE6CCB5-49A1-4C8E-BB9C-1DA218C93F96}" srcOrd="0" destOrd="0" presId="urn:microsoft.com/office/officeart/2018/2/layout/IconVerticalSolidList"/>
    <dgm:cxn modelId="{AD3982BD-ADF7-40F7-B3EF-D2AFE1B1D521}" type="presParOf" srcId="{BC1F36FA-B022-44D0-9F52-6E10E1077E13}" destId="{189B1AFF-C5E4-4F17-81B2-8D2D01F12DB3}" srcOrd="1" destOrd="0" presId="urn:microsoft.com/office/officeart/2018/2/layout/IconVerticalSolidList"/>
    <dgm:cxn modelId="{655D1EC7-A8DA-4151-B0C9-A5644F623AA3}" type="presParOf" srcId="{BC1F36FA-B022-44D0-9F52-6E10E1077E13}" destId="{A9630C06-59AE-41F6-84FD-6DE1DAC8F0DB}" srcOrd="2" destOrd="0" presId="urn:microsoft.com/office/officeart/2018/2/layout/IconVerticalSolidList"/>
    <dgm:cxn modelId="{82DFD235-453D-4643-9CE0-F230AEE99A15}" type="presParOf" srcId="{BC1F36FA-B022-44D0-9F52-6E10E1077E13}" destId="{22400174-C76F-43F7-B1E4-75A2DD1C7C42}" srcOrd="3" destOrd="0" presId="urn:microsoft.com/office/officeart/2018/2/layout/IconVerticalSolidList"/>
    <dgm:cxn modelId="{D08574F8-E2B8-4359-AFA9-347FE5C8283A}" type="presParOf" srcId="{63A22DF8-4FC2-4343-A764-E040143B01E6}" destId="{F105D218-35D3-47F0-B8D5-EA61F7D7DA30}" srcOrd="1" destOrd="0" presId="urn:microsoft.com/office/officeart/2018/2/layout/IconVerticalSolidList"/>
    <dgm:cxn modelId="{07B794D6-8007-4DE1-BB7C-FAFB7B65456E}" type="presParOf" srcId="{63A22DF8-4FC2-4343-A764-E040143B01E6}" destId="{913DF324-6C01-4575-8EF1-91D51B0257BB}" srcOrd="2" destOrd="0" presId="urn:microsoft.com/office/officeart/2018/2/layout/IconVerticalSolidList"/>
    <dgm:cxn modelId="{40596523-384B-484E-B56D-6117193B4DA3}" type="presParOf" srcId="{913DF324-6C01-4575-8EF1-91D51B0257BB}" destId="{7CF2D29C-6799-4B60-B935-4514033B453D}" srcOrd="0" destOrd="0" presId="urn:microsoft.com/office/officeart/2018/2/layout/IconVerticalSolidList"/>
    <dgm:cxn modelId="{F13C70DA-485E-48A5-A8C6-BDD0B23DC34F}" type="presParOf" srcId="{913DF324-6C01-4575-8EF1-91D51B0257BB}" destId="{74E039D5-935D-4A08-A4B2-7EA19488D2DE}" srcOrd="1" destOrd="0" presId="urn:microsoft.com/office/officeart/2018/2/layout/IconVerticalSolidList"/>
    <dgm:cxn modelId="{FF2B331A-AAB8-4EB0-B256-0DBAE0B5DEB8}" type="presParOf" srcId="{913DF324-6C01-4575-8EF1-91D51B0257BB}" destId="{4AF4A8BA-15A7-433C-ACCD-CC7F6DCA6B7E}" srcOrd="2" destOrd="0" presId="urn:microsoft.com/office/officeart/2018/2/layout/IconVerticalSolidList"/>
    <dgm:cxn modelId="{6B95E801-C807-4F56-9B75-B61A7EF4E18C}" type="presParOf" srcId="{913DF324-6C01-4575-8EF1-91D51B0257BB}" destId="{C5974C31-A6ED-41E2-8304-3F1C279A39EC}" srcOrd="3" destOrd="0" presId="urn:microsoft.com/office/officeart/2018/2/layout/IconVerticalSolidList"/>
    <dgm:cxn modelId="{60B9C672-3032-432B-939A-42173410899E}" type="presParOf" srcId="{63A22DF8-4FC2-4343-A764-E040143B01E6}" destId="{E308626F-5742-4C04-9677-0EECF39FD3D9}" srcOrd="3" destOrd="0" presId="urn:microsoft.com/office/officeart/2018/2/layout/IconVerticalSolidList"/>
    <dgm:cxn modelId="{042BEE13-4127-4FF3-89B2-8372F3075605}" type="presParOf" srcId="{63A22DF8-4FC2-4343-A764-E040143B01E6}" destId="{2D272583-B723-485D-9CF8-877245291879}" srcOrd="4" destOrd="0" presId="urn:microsoft.com/office/officeart/2018/2/layout/IconVerticalSolidList"/>
    <dgm:cxn modelId="{A52057D2-9E02-4BFE-8F70-CD87A3384CAB}" type="presParOf" srcId="{2D272583-B723-485D-9CF8-877245291879}" destId="{80D51174-6058-4619-9AB6-52DFD6B884BE}" srcOrd="0" destOrd="0" presId="urn:microsoft.com/office/officeart/2018/2/layout/IconVerticalSolidList"/>
    <dgm:cxn modelId="{FB50568C-F2FF-4A35-AF5E-DC9DDC2305CA}" type="presParOf" srcId="{2D272583-B723-485D-9CF8-877245291879}" destId="{84C99EE5-EA9F-47EC-841D-90D32F71B0E9}" srcOrd="1" destOrd="0" presId="urn:microsoft.com/office/officeart/2018/2/layout/IconVerticalSolidList"/>
    <dgm:cxn modelId="{C7229B29-A307-4674-B06E-8DD377A53112}" type="presParOf" srcId="{2D272583-B723-485D-9CF8-877245291879}" destId="{B2751DBA-233E-4664-BE29-024C4FD0D7D4}" srcOrd="2" destOrd="0" presId="urn:microsoft.com/office/officeart/2018/2/layout/IconVerticalSolidList"/>
    <dgm:cxn modelId="{B9B3057C-6F3E-486D-BCCD-23F4E52F30F1}" type="presParOf" srcId="{2D272583-B723-485D-9CF8-877245291879}" destId="{3BEF8715-6E99-4374-9200-8CA9D0EB236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E6CCB5-49A1-4C8E-BB9C-1DA218C93F96}">
      <dsp:nvSpPr>
        <dsp:cNvPr id="0" name=""/>
        <dsp:cNvSpPr/>
      </dsp:nvSpPr>
      <dsp:spPr>
        <a:xfrm>
          <a:off x="0" y="439"/>
          <a:ext cx="10830641" cy="1027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B1AFF-C5E4-4F17-81B2-8D2D01F12DB3}">
      <dsp:nvSpPr>
        <dsp:cNvPr id="0" name=""/>
        <dsp:cNvSpPr/>
      </dsp:nvSpPr>
      <dsp:spPr>
        <a:xfrm>
          <a:off x="310968" y="231738"/>
          <a:ext cx="565397" cy="5653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400174-C76F-43F7-B1E4-75A2DD1C7C42}">
      <dsp:nvSpPr>
        <dsp:cNvPr id="0" name=""/>
        <dsp:cNvSpPr/>
      </dsp:nvSpPr>
      <dsp:spPr>
        <a:xfrm>
          <a:off x="1187334" y="439"/>
          <a:ext cx="9643306" cy="1027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796" tIns="108796" rIns="108796" bIns="10879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Security Professionals - MA helps supplement and at times automate vulnerability detection and identification of exploits</a:t>
          </a:r>
        </a:p>
      </dsp:txBody>
      <dsp:txXfrm>
        <a:off x="1187334" y="439"/>
        <a:ext cx="9643306" cy="1027995"/>
      </dsp:txXfrm>
    </dsp:sp>
    <dsp:sp modelId="{7CF2D29C-6799-4B60-B935-4514033B453D}">
      <dsp:nvSpPr>
        <dsp:cNvPr id="0" name=""/>
        <dsp:cNvSpPr/>
      </dsp:nvSpPr>
      <dsp:spPr>
        <a:xfrm>
          <a:off x="0" y="1285433"/>
          <a:ext cx="10830641" cy="1027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E039D5-935D-4A08-A4B2-7EA19488D2DE}">
      <dsp:nvSpPr>
        <dsp:cNvPr id="0" name=""/>
        <dsp:cNvSpPr/>
      </dsp:nvSpPr>
      <dsp:spPr>
        <a:xfrm>
          <a:off x="310968" y="1516732"/>
          <a:ext cx="565397" cy="5653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974C31-A6ED-41E2-8304-3F1C279A39EC}">
      <dsp:nvSpPr>
        <dsp:cNvPr id="0" name=""/>
        <dsp:cNvSpPr/>
      </dsp:nvSpPr>
      <dsp:spPr>
        <a:xfrm>
          <a:off x="1187334" y="1285433"/>
          <a:ext cx="9643306" cy="1027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796" tIns="108796" rIns="108796" bIns="10879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Incident Response – Gain insight into methodologies used by attackers and understand how malicious code operates to develop solutions/patches.</a:t>
          </a:r>
        </a:p>
      </dsp:txBody>
      <dsp:txXfrm>
        <a:off x="1187334" y="1285433"/>
        <a:ext cx="9643306" cy="1027995"/>
      </dsp:txXfrm>
    </dsp:sp>
    <dsp:sp modelId="{80D51174-6058-4619-9AB6-52DFD6B884BE}">
      <dsp:nvSpPr>
        <dsp:cNvPr id="0" name=""/>
        <dsp:cNvSpPr/>
      </dsp:nvSpPr>
      <dsp:spPr>
        <a:xfrm>
          <a:off x="0" y="2570428"/>
          <a:ext cx="10830641" cy="102799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C99EE5-EA9F-47EC-841D-90D32F71B0E9}">
      <dsp:nvSpPr>
        <dsp:cNvPr id="0" name=""/>
        <dsp:cNvSpPr/>
      </dsp:nvSpPr>
      <dsp:spPr>
        <a:xfrm>
          <a:off x="310968" y="2801727"/>
          <a:ext cx="565397" cy="5653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EF8715-6E99-4374-9200-8CA9D0EB2366}">
      <dsp:nvSpPr>
        <dsp:cNvPr id="0" name=""/>
        <dsp:cNvSpPr/>
      </dsp:nvSpPr>
      <dsp:spPr>
        <a:xfrm>
          <a:off x="1187334" y="2570428"/>
          <a:ext cx="9643306" cy="1027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796" tIns="108796" rIns="108796" bIns="10879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AV supplement – Anti-Virus Detection cannot always keep up with malware development trends, Data Science and Reverse Engineering can help</a:t>
          </a:r>
        </a:p>
      </dsp:txBody>
      <dsp:txXfrm>
        <a:off x="1187334" y="2570428"/>
        <a:ext cx="9643306" cy="1027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fif>
</file>

<file path=ppt/media/image13.jp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pn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342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17088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8090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77541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55707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86961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65053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460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50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137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42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2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691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14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094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00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910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25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dapython/src" TargetMode="External"/><Relationship Id="rId2" Type="http://schemas.openxmlformats.org/officeDocument/2006/relationships/hyperlink" Target="https://github.com/NationalSecurityAgency/ghidra/tree/master/Ghidra/Features/Python/ghidra_script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fi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C480AD-3F38-4857-A1BA-CBE8648E24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t="6456" b="9275"/>
          <a:stretch/>
        </p:blipFill>
        <p:spPr>
          <a:xfrm>
            <a:off x="-3177" y="-2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302FCD-88EC-4604-8C84-7779DD287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158" y="3206285"/>
            <a:ext cx="9619488" cy="721040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Malware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CAC7E-0C6D-453C-9E03-072E6F371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984" y="3882730"/>
            <a:ext cx="9622662" cy="356616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Norberto Limon</a:t>
            </a:r>
          </a:p>
        </p:txBody>
      </p:sp>
    </p:spTree>
    <p:extLst>
      <p:ext uri="{BB962C8B-B14F-4D97-AF65-F5344CB8AC3E}">
        <p14:creationId xmlns:p14="http://schemas.microsoft.com/office/powerpoint/2010/main" val="2818261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4632E-67B1-43AE-9E97-0F2C34CC5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Environment Tips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DC90EDB-197F-4A34-96B0-FDED1F109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742" y="3066761"/>
            <a:ext cx="5608638" cy="30380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C9BBC-D6DB-4334-BE5E-E39E549DA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VirtualBox + Snapshots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Dedicated Malware </a:t>
            </a:r>
            <a:r>
              <a:rPr lang="en-US" dirty="0" err="1"/>
              <a:t>Analsis</a:t>
            </a:r>
            <a:r>
              <a:rPr lang="en-US" dirty="0"/>
              <a:t> VMs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https://malwareunicorn.org/workshops/re101.html#0Backups, and More Backups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Free Comprehensive Text Book pdf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https://beginners.re/RE4B-EN.pdf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CookooSandBox.org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Reversinghero.com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AnubisISEclab.org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www.malwr.com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www.virustotal.com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Flare-on Challenge: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www.flare-on.com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22BE38-FF98-427D-B649-BA6CB68E9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075" y="1774442"/>
            <a:ext cx="3192527" cy="324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4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7D0669C1-CDCE-41C7-A9AB-65D9119F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1F80B4EE-271C-45C6-9338-555D3B0C4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FCF3DCC-E585-4F88-8F8B-4EABFEF06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F1AACF4D-AF22-463C-97CE-C34F0783C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1540EE45-8D96-4A4E-93A6-3B128ABC1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/>
              <a:t>Disassembler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6524329A-37E7-4025-B6E9-A97D4053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3" name="Content Placeholder 2" descr="A picture containing text, drawing&#10;&#10;Description automatically generated">
            <a:extLst>
              <a:ext uri="{FF2B5EF4-FFF2-40B4-BE49-F238E27FC236}">
                <a16:creationId xmlns:a16="http://schemas.microsoft.com/office/drawing/2014/main" id="{0ADAF7A7-353D-4359-872D-74F2469DC9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6" r="1261" b="-4"/>
          <a:stretch/>
        </p:blipFill>
        <p:spPr>
          <a:xfrm>
            <a:off x="6984386" y="3632401"/>
            <a:ext cx="4719805" cy="274353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33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A83DAE-FD1D-4E87-8C01-8FC565DB2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13232"/>
          <a:stretch/>
        </p:blipFill>
        <p:spPr>
          <a:xfrm>
            <a:off x="681038" y="2446251"/>
            <a:ext cx="5630862" cy="337996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34" name="Content Placeholder 4">
            <a:extLst>
              <a:ext uri="{FF2B5EF4-FFF2-40B4-BE49-F238E27FC236}">
                <a16:creationId xmlns:a16="http://schemas.microsoft.com/office/drawing/2014/main" id="{4662E858-7665-4109-A72D-D074558F49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84387" y="624393"/>
            <a:ext cx="4719805" cy="255656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1823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837BD-DF2D-4546-8566-572B41CBB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F0CCA-DD2A-424A-A60F-2D38180872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-Notebook</a:t>
            </a:r>
          </a:p>
          <a:p>
            <a:r>
              <a:rPr lang="en-US" dirty="0"/>
              <a:t>IDA Free</a:t>
            </a:r>
          </a:p>
          <a:p>
            <a:r>
              <a:rPr lang="en-US" dirty="0" err="1"/>
              <a:t>Ghidra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787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021C6F-DC1E-4B5D-BC0C-612A191C8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/>
              <a:t>Disclaimer: Patents &amp; Copyright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E5B04-2E3D-45B8-A2E5-05EF031DC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1" y="2336873"/>
            <a:ext cx="4136123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Reverse Engineering patented or copyrighted software is illegal in the United States and EU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Also some of this information may be a little outdated, incomplete, or just wrong, etc.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If you break something, don’t blame me, you guys know the drill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So don’t try this at home, yet…</a:t>
            </a:r>
          </a:p>
        </p:txBody>
      </p:sp>
      <p:pic>
        <p:nvPicPr>
          <p:cNvPr id="6" name="Picture Placeholder 5" descr="A picture containing text, book, sign&#10;&#10;Description automatically generated">
            <a:extLst>
              <a:ext uri="{FF2B5EF4-FFF2-40B4-BE49-F238E27FC236}">
                <a16:creationId xmlns:a16="http://schemas.microsoft.com/office/drawing/2014/main" id="{50367A78-B7C4-4091-AAFE-6E35474E92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319" y="2130822"/>
            <a:ext cx="6096000" cy="342900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269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>
            <a:extLst>
              <a:ext uri="{FF2B5EF4-FFF2-40B4-BE49-F238E27FC236}">
                <a16:creationId xmlns:a16="http://schemas.microsoft.com/office/drawing/2014/main" id="{8100D021-ED8E-4951-8376-73996A82C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6FE219C-22F7-4734-B3C1-28E70390C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F2EC4B6-5524-4806-8575-59DB6B8F8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AD50BBC6-5944-49AE-A819-558AB05A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F2E428D-A109-43BE-8AC2-C83EF031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9744D-BDD7-4B02-BB3F-3BD50EA98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Why Malware Data Science…?</a:t>
            </a:r>
          </a:p>
        </p:txBody>
      </p:sp>
      <p:graphicFrame>
        <p:nvGraphicFramePr>
          <p:cNvPr id="9" name="Text Placeholder 3">
            <a:extLst>
              <a:ext uri="{FF2B5EF4-FFF2-40B4-BE49-F238E27FC236}">
                <a16:creationId xmlns:a16="http://schemas.microsoft.com/office/drawing/2014/main" id="{E472F6E0-8D8D-4951-818A-3089A4895E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3849210"/>
              </p:ext>
            </p:extLst>
          </p:nvPr>
        </p:nvGraphicFramePr>
        <p:xfrm>
          <a:off x="681037" y="2336800"/>
          <a:ext cx="10830641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32465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DEE0-8EF3-4B2A-918F-C91EA6629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Malware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CDD9D-6F2D-4641-84F3-25C38123B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MA and MDS can be used to gather information, identify exploits, patch vulnerability and mitigate damage potential and impact, as well as visual trends and relationships</a:t>
            </a:r>
          </a:p>
          <a:p>
            <a:r>
              <a:rPr lang="en-US" dirty="0"/>
              <a:t>How can Python help?</a:t>
            </a:r>
          </a:p>
          <a:p>
            <a:pPr lvl="1"/>
            <a:r>
              <a:rPr lang="en-US" dirty="0"/>
              <a:t>Scripts for Reverse Engineering:</a:t>
            </a:r>
          </a:p>
          <a:p>
            <a:pPr lvl="2"/>
            <a:r>
              <a:rPr lang="en-US" dirty="0"/>
              <a:t>Python modules for NSA’s </a:t>
            </a:r>
            <a:r>
              <a:rPr lang="en-US" dirty="0" err="1"/>
              <a:t>Ghidra</a:t>
            </a:r>
            <a:r>
              <a:rPr lang="en-US" dirty="0"/>
              <a:t> RE Software</a:t>
            </a:r>
          </a:p>
          <a:p>
            <a:pPr lvl="3"/>
            <a:r>
              <a:rPr lang="en-US" dirty="0">
                <a:hlinkClick r:id="rId2"/>
              </a:rPr>
              <a:t>https://github.com/NationalSecurityAgency/ghidra/tree/master/Ghidra/Features/Python/ghidra_scripts</a:t>
            </a:r>
            <a:endParaRPr lang="en-US" dirty="0"/>
          </a:p>
          <a:p>
            <a:pPr lvl="2"/>
            <a:r>
              <a:rPr lang="en-US" dirty="0"/>
              <a:t>Python Integration for Hex-Rays’ IDA PRO RE Software</a:t>
            </a:r>
          </a:p>
          <a:p>
            <a:pPr lvl="3"/>
            <a:r>
              <a:rPr lang="en-US" dirty="0">
                <a:hlinkClick r:id="rId3"/>
              </a:rPr>
              <a:t>https://github.com/idapython/src</a:t>
            </a:r>
            <a:endParaRPr lang="en-US" dirty="0"/>
          </a:p>
          <a:p>
            <a:pPr lvl="1"/>
            <a:r>
              <a:rPr lang="en-US" dirty="0"/>
              <a:t>Static Analysis</a:t>
            </a:r>
          </a:p>
          <a:p>
            <a:pPr lvl="1"/>
            <a:r>
              <a:rPr lang="en-US" dirty="0"/>
              <a:t>Dynamic Analysis</a:t>
            </a:r>
          </a:p>
          <a:p>
            <a:pPr lvl="2"/>
            <a:r>
              <a:rPr lang="en-US" dirty="0"/>
              <a:t>Visualizing trends and behaviors</a:t>
            </a:r>
          </a:p>
          <a:p>
            <a:r>
              <a:rPr lang="en-US" dirty="0"/>
              <a:t>Automation tools</a:t>
            </a:r>
          </a:p>
          <a:p>
            <a:pPr lvl="1"/>
            <a:r>
              <a:rPr lang="en-US" dirty="0"/>
              <a:t>Capstone</a:t>
            </a:r>
          </a:p>
          <a:p>
            <a:pPr lvl="1"/>
            <a:r>
              <a:rPr lang="en-US" dirty="0"/>
              <a:t>Data Science w/ Python + </a:t>
            </a:r>
            <a:r>
              <a:rPr lang="en-US" dirty="0" err="1"/>
              <a:t>Jupyter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0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56FCE19-3103-4473-A92E-E38D00FCD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09C556-FC01-4870-ABC0-8D5C17BD0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6DB8A24-0DF2-4AB3-9191-C02AB6937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24F406-F250-4FCF-A28E-52F364A5A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05A9BAA-B344-45D2-838C-73856C4B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1" name="Rectangle 20">
              <a:extLst>
                <a:ext uri="{FF2B5EF4-FFF2-40B4-BE49-F238E27FC236}">
                  <a16:creationId xmlns:a16="http://schemas.microsoft.com/office/drawing/2014/main" id="{390434AA-4632-440E-9AE7-411396A7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462FD1E-E713-4FD4-8746-671C94672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BFB1DD9A-8D5A-4469-B30B-4593715FB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18" b="1"/>
          <a:stretch/>
        </p:blipFill>
        <p:spPr>
          <a:xfrm>
            <a:off x="4636008" y="10"/>
            <a:ext cx="7552815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8A4CDE5-C7BC-41E1-8A4A-79E024CC0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77CBF-964A-450B-A8C3-90893B691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Static Analysis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5C7952-5703-489E-8DBD-F2EFAC8E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688E2-DAF5-4E78-9D75-BC5F8D68E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3581635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Static Analysis aims to gather useful statistics and identifying information about the binary without triggering it to run.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Extracting Binary metadata for Triage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File Structure/Resource Allocation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Identify allocation tables (IATs)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Some sites will do static analysis for you: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Malwr.com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Submit file, returns info, similar to metadata websites</a:t>
            </a:r>
          </a:p>
        </p:txBody>
      </p:sp>
    </p:spTree>
    <p:extLst>
      <p:ext uri="{BB962C8B-B14F-4D97-AF65-F5344CB8AC3E}">
        <p14:creationId xmlns:p14="http://schemas.microsoft.com/office/powerpoint/2010/main" val="1659745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8000FC-5343-4D5B-AF09-DB607A7A3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5041628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Most Commonly Used Assembly Instructions: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CALL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MOV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ADD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JMP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CMP</a:t>
            </a: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Step Into vs Step Over</a:t>
            </a:r>
          </a:p>
        </p:txBody>
      </p:sp>
      <p:pic>
        <p:nvPicPr>
          <p:cNvPr id="6" name="Content Placeholder 5" descr="A screenshot of a social media post with text and a black background&#10;&#10;Description automatically generated">
            <a:extLst>
              <a:ext uri="{FF2B5EF4-FFF2-40B4-BE49-F238E27FC236}">
                <a16:creationId xmlns:a16="http://schemas.microsoft.com/office/drawing/2014/main" id="{59C16518-A961-4FB7-9F94-F744CBC59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68" r="1" b="13420"/>
          <a:stretch/>
        </p:blipFill>
        <p:spPr>
          <a:xfrm>
            <a:off x="6342615" y="0"/>
            <a:ext cx="5920216" cy="68579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6EC720-F932-4196-9537-C3BEEFBE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Back to Basics: Assembly</a:t>
            </a:r>
          </a:p>
        </p:txBody>
      </p:sp>
    </p:spTree>
    <p:extLst>
      <p:ext uri="{BB962C8B-B14F-4D97-AF65-F5344CB8AC3E}">
        <p14:creationId xmlns:p14="http://schemas.microsoft.com/office/powerpoint/2010/main" val="3470901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C7EA-5D89-4F35-BC47-948192C2E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PE Header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AC153E-8D6B-499B-8327-8C553D4C60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PE format is the structure of a Windows program file</a:t>
            </a:r>
          </a:p>
          <a:p>
            <a:pPr lvl="1"/>
            <a:r>
              <a:rPr lang="en-US" dirty="0"/>
              <a:t>.exe, .</a:t>
            </a:r>
            <a:r>
              <a:rPr lang="en-US" dirty="0" err="1"/>
              <a:t>dll</a:t>
            </a:r>
            <a:r>
              <a:rPr lang="en-US" dirty="0"/>
              <a:t>, .sys extension</a:t>
            </a:r>
          </a:p>
          <a:p>
            <a:r>
              <a:rPr lang="en-US" dirty="0"/>
              <a:t>By knowing your file structure you can begin to extrapolate a lot of useful information</a:t>
            </a:r>
          </a:p>
          <a:p>
            <a:r>
              <a:rPr lang="en-US" dirty="0"/>
              <a:t>Section Headers</a:t>
            </a:r>
          </a:p>
          <a:p>
            <a:pPr lvl="1"/>
            <a:r>
              <a:rPr lang="en-US" dirty="0"/>
              <a:t>.text, .</a:t>
            </a:r>
            <a:r>
              <a:rPr lang="en-US" dirty="0" err="1"/>
              <a:t>idata</a:t>
            </a:r>
            <a:r>
              <a:rPr lang="en-US" dirty="0"/>
              <a:t> – IAT, dynamically linked library imports</a:t>
            </a:r>
          </a:p>
          <a:p>
            <a:pPr lvl="1"/>
            <a:r>
              <a:rPr lang="en-US" dirty="0"/>
              <a:t>Data Sections</a:t>
            </a:r>
          </a:p>
          <a:p>
            <a:pPr lvl="2"/>
            <a:r>
              <a:rPr lang="en-US" dirty="0"/>
              <a:t>.</a:t>
            </a:r>
            <a:r>
              <a:rPr lang="en-US" dirty="0" err="1"/>
              <a:t>rsrc</a:t>
            </a:r>
            <a:r>
              <a:rPr lang="en-US" dirty="0"/>
              <a:t>, .data, .</a:t>
            </a:r>
            <a:r>
              <a:rPr lang="en-US" dirty="0" err="1"/>
              <a:t>rdata</a:t>
            </a:r>
            <a:endParaRPr lang="en-US" dirty="0"/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5E0C4C-9303-4EE7-8E8A-853F01E3F0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293" y="2336800"/>
            <a:ext cx="4686701" cy="3598863"/>
          </a:xfrm>
        </p:spPr>
      </p:pic>
    </p:spTree>
    <p:extLst>
      <p:ext uri="{BB962C8B-B14F-4D97-AF65-F5344CB8AC3E}">
        <p14:creationId xmlns:p14="http://schemas.microsoft.com/office/powerpoint/2010/main" val="154524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6FCE19-3103-4473-A92E-E38D00FCD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09C556-FC01-4870-ABC0-8D5C17BD0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6DB8A24-0DF2-4AB3-9191-C02AB6937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24F406-F250-4FCF-A28E-52F364A5A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05A9BAA-B344-45D2-838C-73856C4B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2" name="Rectangle 21">
              <a:extLst>
                <a:ext uri="{FF2B5EF4-FFF2-40B4-BE49-F238E27FC236}">
                  <a16:creationId xmlns:a16="http://schemas.microsoft.com/office/drawing/2014/main" id="{390434AA-4632-440E-9AE7-411396A7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462FD1E-E713-4FD4-8746-671C94672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6" name="Content Placeholder 5" descr="A picture containing red, brick, room&#10;&#10;Description automatically generated">
            <a:extLst>
              <a:ext uri="{FF2B5EF4-FFF2-40B4-BE49-F238E27FC236}">
                <a16:creationId xmlns:a16="http://schemas.microsoft.com/office/drawing/2014/main" id="{550D273B-3049-428D-849A-C57A30336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80" b="-2"/>
          <a:stretch/>
        </p:blipFill>
        <p:spPr>
          <a:xfrm>
            <a:off x="4636008" y="10"/>
            <a:ext cx="7552815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8A4CDE5-C7BC-41E1-8A4A-79E024CC0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678270-787A-4CB0-BD8E-2A6B0FED8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Dynamic Analysis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25C7952-5703-489E-8DBD-F2EFAC8E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EA693-C87C-4C4F-84CB-59D123932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3581635" cy="3599316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The goal of Dynamic Analysis is to measure the malware’s different features and behaviors.</a:t>
            </a:r>
          </a:p>
          <a:p>
            <a:r>
              <a:rPr lang="en-US" dirty="0"/>
              <a:t>Exploit Techniques to watch for:</a:t>
            </a:r>
          </a:p>
          <a:p>
            <a:pPr lvl="1"/>
            <a:r>
              <a:rPr lang="en-US" dirty="0"/>
              <a:t>‘Code Obfuscation’ – encryption, scrambling, goal is to waste as much time as possible. Use lots of jumps to lead them down rabbit holes, dead end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‘Packing’ – compression for purposes of hiding code inside other program files.</a:t>
            </a:r>
          </a:p>
          <a:p>
            <a:pPr lvl="1"/>
            <a:r>
              <a:rPr lang="en-US" dirty="0"/>
              <a:t>‘Evasion’ – Counter to fully Automated Analysis workflows, temporary dormant state, avoid detection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Virtual Machines, Isolation, Backups</a:t>
            </a:r>
          </a:p>
        </p:txBody>
      </p:sp>
    </p:spTree>
    <p:extLst>
      <p:ext uri="{BB962C8B-B14F-4D97-AF65-F5344CB8AC3E}">
        <p14:creationId xmlns:p14="http://schemas.microsoft.com/office/powerpoint/2010/main" val="883837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B5FB5AC-39B2-4094-B486-0FCD501D5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150CFE4-97B0-48C6-ACD6-9399CBA11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3C6F7F0-46EA-4F8E-A112-1B517C2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691A3CC-CDA1-4C3B-9150-FCFB5373D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8221A89-FE35-4C46-8874-69154D2A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3CDFE2-98C0-437D-96BA-E4AAE8AD26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41000"/>
          </a:blip>
          <a:srcRect t="20310" r="9091" b="2794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259ACC7A-6809-44E9-A594-85696A6C2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7F87AB-EBBB-4586-9EEF-B4F05A37E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4402667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Python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C7CDD7-A0CD-4C92-B11A-7B11EF156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5342302"/>
            <a:ext cx="8133478" cy="406566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0" indent="0" algn="r">
              <a:buNone/>
            </a:pPr>
            <a:r>
              <a:rPr lang="en-US" sz="1500" dirty="0"/>
              <a:t>Python can be used to perform Static and Dynamic Analysis, as well as identify trends and patterns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9E62B6A-C5F9-4D52-9F66-877735827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5F95C49-E748-4D32-8417-22E5B6A6F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2AE10EC-5E3B-4FC0-B43F-1E4450009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994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571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Malware Data Science</vt:lpstr>
      <vt:lpstr>Disclaimer: Patents &amp; Copyright</vt:lpstr>
      <vt:lpstr>Why Malware Data Science…?</vt:lpstr>
      <vt:lpstr>Security and Malware Analysis</vt:lpstr>
      <vt:lpstr>Static Analysis</vt:lpstr>
      <vt:lpstr>Back to Basics: Assembly</vt:lpstr>
      <vt:lpstr>The PE Header</vt:lpstr>
      <vt:lpstr>Dynamic Analysis</vt:lpstr>
      <vt:lpstr>Python</vt:lpstr>
      <vt:lpstr>Lab Environment Tips</vt:lpstr>
      <vt:lpstr>Disassembler</vt:lpstr>
      <vt:lpstr>Quick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Data Science</dc:title>
  <dc:creator>Norberto Limon</dc:creator>
  <cp:lastModifiedBy>Norberto Limon</cp:lastModifiedBy>
  <cp:revision>8</cp:revision>
  <dcterms:created xsi:type="dcterms:W3CDTF">2019-12-09T18:39:10Z</dcterms:created>
  <dcterms:modified xsi:type="dcterms:W3CDTF">2019-12-10T02:41:07Z</dcterms:modified>
</cp:coreProperties>
</file>